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A93C3F7-CCC2-4FA6-BAC5-8A95B6D7936D}" type="datetimeFigureOut">
              <a:rPr lang="hr-HR" smtClean="0"/>
              <a:t>06.07.2022.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0CA0D54-E561-407D-BD92-4F9057A46F80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latin typeface="Albertus Extra Bold" pitchFamily="34" charset="0"/>
              </a:rPr>
              <a:t>NOVOSTI O UVOĐENJU EURA OD 05. RUJNA 2022.</a:t>
            </a:r>
            <a:endParaRPr lang="hr-HR" dirty="0">
              <a:latin typeface="Albertus Extra Bold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16016" y="476672"/>
            <a:ext cx="3309803" cy="1244597"/>
          </a:xfrm>
        </p:spPr>
        <p:txBody>
          <a:bodyPr>
            <a:normAutofit lnSpcReduction="10000"/>
          </a:bodyPr>
          <a:lstStyle/>
          <a:p>
            <a:endParaRPr lang="hr-HR" b="1" dirty="0" smtClean="0">
              <a:latin typeface="Albertus Extra Bold" pitchFamily="34" charset="0"/>
            </a:endParaRPr>
          </a:p>
          <a:p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LOVRENČIĆ, obrt za knjigovodstvo,</a:t>
            </a:r>
          </a:p>
          <a:p>
            <a:r>
              <a:rPr lang="hr-H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l. Anamarija Lovrenčić</a:t>
            </a:r>
          </a:p>
          <a:p>
            <a:endParaRPr lang="hr-H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4572001" y="5422346"/>
            <a:ext cx="36724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hr-HR" sz="1600" b="1" i="1" dirty="0">
                <a:solidFill>
                  <a:srgbClr val="424242"/>
                </a:solidFill>
              </a:rPr>
              <a:t>lovrencic.anamarija1@</a:t>
            </a:r>
            <a:r>
              <a:rPr lang="hr-HR" sz="1600" b="1" i="1" dirty="0" err="1">
                <a:solidFill>
                  <a:srgbClr val="424242"/>
                </a:solidFill>
              </a:rPr>
              <a:t>gmail.com</a:t>
            </a:r>
            <a:r>
              <a:rPr lang="hr-HR" sz="1600" b="1" i="1" dirty="0">
                <a:solidFill>
                  <a:srgbClr val="424242"/>
                </a:solidFill>
              </a:rPr>
              <a:t> </a:t>
            </a:r>
            <a:endParaRPr lang="hr-HR" sz="1600" dirty="0">
              <a:solidFill>
                <a:srgbClr val="4242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31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b="1" dirty="0" smtClean="0">
                <a:solidFill>
                  <a:schemeClr val="tx1"/>
                </a:solidFill>
                <a:latin typeface="Albertus Extra Bold" pitchFamily="34" charset="0"/>
              </a:rPr>
              <a:t>UVOĐENJE EURA OD 05.09.2022.</a:t>
            </a:r>
            <a:endParaRPr lang="hr-HR" b="1" dirty="0">
              <a:solidFill>
                <a:schemeClr val="tx1"/>
              </a:solidFill>
              <a:latin typeface="Albertus Extra Bold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PRIPREMNO RAZDOBLJE:</a:t>
            </a:r>
          </a:p>
          <a:p>
            <a:pPr marL="68580" indent="0">
              <a:buNone/>
            </a:pPr>
            <a:endParaRPr lang="hr-HR" dirty="0" smtClean="0"/>
          </a:p>
          <a:p>
            <a:r>
              <a:rPr lang="hr-HR" sz="2000" dirty="0" smtClean="0"/>
              <a:t>Fiksni tečaj konverzije : 1EUR</a:t>
            </a:r>
            <a:r>
              <a:rPr lang="hr-HR" sz="2000" baseline="-25000" dirty="0" smtClean="0"/>
              <a:t>=</a:t>
            </a:r>
            <a:r>
              <a:rPr lang="hr-HR" sz="2000" dirty="0" smtClean="0"/>
              <a:t> 7,53450 HRK</a:t>
            </a:r>
          </a:p>
          <a:p>
            <a:r>
              <a:rPr lang="hr-HR" sz="2000" dirty="0" smtClean="0"/>
              <a:t>Nije potrebno mijenjati Ugovore o radu niti poslovanju zbog konverzija valute</a:t>
            </a:r>
          </a:p>
          <a:p>
            <a:pPr marL="68580" indent="0">
              <a:buNone/>
            </a:pPr>
            <a:endParaRPr lang="hr-HR" sz="2000" dirty="0"/>
          </a:p>
          <a:p>
            <a:pPr marL="0" lvl="0" indent="0">
              <a:buClr>
                <a:srgbClr val="94C600"/>
              </a:buClr>
              <a:buNone/>
            </a:pPr>
            <a:endParaRPr lang="hr-HR" sz="1500" b="1" i="1" dirty="0" smtClean="0">
              <a:solidFill>
                <a:srgbClr val="424242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35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1340768"/>
            <a:ext cx="6777317" cy="4491861"/>
          </a:xfrm>
        </p:spPr>
        <p:txBody>
          <a:bodyPr/>
          <a:lstStyle/>
          <a:p>
            <a:pPr marL="68580" lvl="0" indent="0">
              <a:buClr>
                <a:srgbClr val="94C600"/>
              </a:buClr>
              <a:buNone/>
            </a:pPr>
            <a:r>
              <a:rPr lang="hr-HR" b="1" dirty="0" smtClean="0">
                <a:solidFill>
                  <a:srgbClr val="94C600">
                    <a:lumMod val="60000"/>
                    <a:lumOff val="40000"/>
                  </a:srgbClr>
                </a:solidFill>
              </a:rPr>
              <a:t>2. RAZDOBLJE DVOJNOG ISKAZIVANJA VALUTE:</a:t>
            </a:r>
          </a:p>
          <a:p>
            <a:pPr marL="68580" lvl="0" indent="0">
              <a:buClr>
                <a:srgbClr val="94C600"/>
              </a:buClr>
              <a:buNone/>
            </a:pPr>
            <a:endParaRPr lang="hr-HR" b="1" dirty="0" smtClean="0">
              <a:solidFill>
                <a:srgbClr val="94C600">
                  <a:lumMod val="60000"/>
                  <a:lumOff val="40000"/>
                </a:srgbClr>
              </a:solidFill>
            </a:endParaRPr>
          </a:p>
          <a:p>
            <a:pPr>
              <a:buClr>
                <a:srgbClr val="94C600"/>
              </a:buClr>
            </a:pPr>
            <a:r>
              <a:rPr lang="hr-HR" sz="2000" dirty="0" smtClean="0">
                <a:solidFill>
                  <a:schemeClr val="tx1"/>
                </a:solidFill>
              </a:rPr>
              <a:t>Obveza dvojnog iskazivanja valute kreće 05. rujna 2022. i traje do 31.prosinca 2023.</a:t>
            </a:r>
          </a:p>
          <a:p>
            <a:pPr>
              <a:buClr>
                <a:srgbClr val="94C600"/>
              </a:buClr>
            </a:pPr>
            <a:r>
              <a:rPr lang="hr-HR" sz="2000" dirty="0" smtClean="0">
                <a:solidFill>
                  <a:schemeClr val="tx1"/>
                </a:solidFill>
              </a:rPr>
              <a:t>Poslovni subjekti dužni su iskazati cijene u eurima i kunama: u poslovnom prostoru, cjeniku, na internetskoj stranici, u ponudi, u Ugovoru, u oglašavanju prodaje i sl.</a:t>
            </a:r>
            <a:endParaRPr lang="hr-HR" sz="2000" dirty="0">
              <a:solidFill>
                <a:schemeClr val="tx1"/>
              </a:solidFill>
            </a:endParaRPr>
          </a:p>
          <a:p>
            <a:pPr marL="0" lvl="0" indent="0" algn="r">
              <a:buClr>
                <a:srgbClr val="94C600"/>
              </a:buClr>
              <a:buNone/>
            </a:pPr>
            <a:endParaRPr lang="hr-HR" sz="1500" b="1" i="1" dirty="0">
              <a:solidFill>
                <a:srgbClr val="42424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82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lvl="0" indent="0">
              <a:buClr>
                <a:srgbClr val="94C600"/>
              </a:buClr>
              <a:buNone/>
            </a:pPr>
            <a:r>
              <a:rPr lang="hr-HR" b="1" dirty="0" smtClean="0">
                <a:solidFill>
                  <a:srgbClr val="94C600">
                    <a:lumMod val="60000"/>
                    <a:lumOff val="40000"/>
                  </a:srgbClr>
                </a:solidFill>
              </a:rPr>
              <a:t>3. </a:t>
            </a:r>
            <a:r>
              <a:rPr lang="hr-HR" b="1" dirty="0">
                <a:solidFill>
                  <a:srgbClr val="94C600">
                    <a:lumMod val="60000"/>
                    <a:lumOff val="40000"/>
                  </a:srgbClr>
                </a:solidFill>
              </a:rPr>
              <a:t>RAZDOBLJE DVOJNOG </a:t>
            </a:r>
            <a:r>
              <a:rPr lang="hr-HR" b="1" dirty="0" smtClean="0">
                <a:solidFill>
                  <a:srgbClr val="94C600">
                    <a:lumMod val="60000"/>
                    <a:lumOff val="40000"/>
                  </a:srgbClr>
                </a:solidFill>
              </a:rPr>
              <a:t>OPTJECAJA:</a:t>
            </a:r>
            <a:endParaRPr lang="hr-HR" b="1" dirty="0">
              <a:solidFill>
                <a:srgbClr val="94C600">
                  <a:lumMod val="60000"/>
                  <a:lumOff val="40000"/>
                </a:srgbClr>
              </a:solidFill>
            </a:endParaRPr>
          </a:p>
          <a:p>
            <a:pPr marL="68580" lvl="0" indent="0">
              <a:buClr>
                <a:srgbClr val="94C600"/>
              </a:buClr>
              <a:buNone/>
            </a:pPr>
            <a:endParaRPr lang="hr-HR" b="1" dirty="0">
              <a:solidFill>
                <a:srgbClr val="94C600">
                  <a:lumMod val="60000"/>
                  <a:lumOff val="40000"/>
                </a:srgbClr>
              </a:solidFill>
            </a:endParaRPr>
          </a:p>
          <a:p>
            <a:pPr lvl="0">
              <a:buClr>
                <a:srgbClr val="94C600"/>
              </a:buClr>
            </a:pPr>
            <a:r>
              <a:rPr lang="hr-HR" sz="2000" b="1" dirty="0" smtClean="0">
                <a:solidFill>
                  <a:prstClr val="black"/>
                </a:solidFill>
              </a:rPr>
              <a:t>Obveznici </a:t>
            </a:r>
            <a:r>
              <a:rPr lang="hr-HR" sz="2000" b="1" dirty="0" err="1" smtClean="0">
                <a:solidFill>
                  <a:prstClr val="black"/>
                </a:solidFill>
              </a:rPr>
              <a:t>fiskalizacije</a:t>
            </a:r>
            <a:r>
              <a:rPr lang="hr-HR" sz="2000" b="1" dirty="0" smtClean="0">
                <a:solidFill>
                  <a:prstClr val="black"/>
                </a:solidFill>
              </a:rPr>
              <a:t> </a:t>
            </a:r>
            <a:r>
              <a:rPr lang="hr-HR" sz="2000" dirty="0" smtClean="0">
                <a:solidFill>
                  <a:prstClr val="black"/>
                </a:solidFill>
              </a:rPr>
              <a:t>u razdoblju prilagodbe moraju osigurati zamjenu kuna u euro</a:t>
            </a:r>
            <a:endParaRPr lang="hr-HR" sz="20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hr-HR" sz="2000" dirty="0" smtClean="0">
                <a:solidFill>
                  <a:prstClr val="black"/>
                </a:solidFill>
              </a:rPr>
              <a:t>Dužni su primati kune i ostatak vratiti u </a:t>
            </a:r>
            <a:r>
              <a:rPr lang="hr-HR" sz="2000" u="sng" dirty="0" smtClean="0">
                <a:solidFill>
                  <a:prstClr val="black"/>
                </a:solidFill>
              </a:rPr>
              <a:t>eurima</a:t>
            </a:r>
            <a:endParaRPr lang="hr-HR" sz="2000" u="sng" dirty="0">
              <a:solidFill>
                <a:prstClr val="black"/>
              </a:solidFill>
            </a:endParaRPr>
          </a:p>
          <a:p>
            <a:pPr marL="6858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711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777037" cy="3028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561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1916832"/>
            <a:ext cx="6777317" cy="3915797"/>
          </a:xfrm>
        </p:spPr>
        <p:txBody>
          <a:bodyPr>
            <a:normAutofit fontScale="92500"/>
          </a:bodyPr>
          <a:lstStyle/>
          <a:p>
            <a:pPr marL="68580" indent="0" algn="ctr">
              <a:buNone/>
            </a:pPr>
            <a:r>
              <a:rPr lang="hr-HR" sz="2000" dirty="0" smtClean="0"/>
              <a:t>Ovo su za sada sve dostupne informacije.</a:t>
            </a:r>
          </a:p>
          <a:p>
            <a:pPr marL="68580" indent="0" algn="ctr">
              <a:buNone/>
            </a:pPr>
            <a:r>
              <a:rPr lang="hr-HR" sz="2000" dirty="0" smtClean="0"/>
              <a:t>Do daljnjeg krenite sa prilagodbom poslovanja prema navedenim uputama i pratite medije, stranice HOK-a i RRIF-a.</a:t>
            </a:r>
          </a:p>
          <a:p>
            <a:pPr marL="68580" indent="0" algn="ctr">
              <a:buNone/>
            </a:pPr>
            <a:endParaRPr lang="hr-HR" sz="2000" dirty="0"/>
          </a:p>
          <a:p>
            <a:pPr marL="68580" indent="0" algn="ctr">
              <a:buNone/>
            </a:pPr>
            <a:r>
              <a:rPr lang="hr-HR" sz="2000" dirty="0" smtClean="0"/>
              <a:t>Čitamo se!</a:t>
            </a:r>
          </a:p>
          <a:p>
            <a:pPr marL="68580" indent="0">
              <a:buNone/>
            </a:pPr>
            <a:endParaRPr lang="hr-HR" dirty="0"/>
          </a:p>
          <a:p>
            <a:pPr marL="68580" indent="0">
              <a:buNone/>
            </a:pPr>
            <a:r>
              <a:rPr lang="hr-HR" sz="1200" b="1" i="1" dirty="0" smtClean="0"/>
              <a:t>			</a:t>
            </a:r>
          </a:p>
          <a:p>
            <a:pPr marL="68580" indent="0">
              <a:buNone/>
            </a:pPr>
            <a:endParaRPr lang="hr-HR" sz="1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>
              <a:buNone/>
            </a:pPr>
            <a:endParaRPr lang="hr-HR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>
              <a:buNone/>
            </a:pPr>
            <a:r>
              <a:rPr lang="hr-HR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hr-HR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hr-HR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LOVRENČIĆ, obrt za knjigovodstvo,</a:t>
            </a:r>
          </a:p>
          <a:p>
            <a:pPr marL="68580" indent="0">
              <a:buNone/>
            </a:pPr>
            <a:r>
              <a:rPr lang="hr-HR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hr-HR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vl. Anamarija Lovrenčić</a:t>
            </a:r>
          </a:p>
          <a:p>
            <a:pPr marL="68580" indent="0">
              <a:buNone/>
            </a:pPr>
            <a:r>
              <a:rPr lang="hr-HR" sz="1200" b="1" i="1" dirty="0" smtClean="0">
                <a:solidFill>
                  <a:srgbClr val="3E3D2D"/>
                </a:solidFill>
              </a:rPr>
              <a:t>				</a:t>
            </a:r>
          </a:p>
          <a:p>
            <a:pPr marL="68580" indent="0">
              <a:buNone/>
            </a:pPr>
            <a:r>
              <a:rPr lang="hr-HR" sz="1200" b="1" i="1" dirty="0">
                <a:solidFill>
                  <a:srgbClr val="3E3D2D"/>
                </a:solidFill>
              </a:rPr>
              <a:t>	</a:t>
            </a:r>
            <a:r>
              <a:rPr lang="hr-HR" sz="1200" b="1" i="1" dirty="0" smtClean="0">
                <a:solidFill>
                  <a:srgbClr val="3E3D2D"/>
                </a:solidFill>
              </a:rPr>
              <a:t>		</a:t>
            </a:r>
            <a:endParaRPr lang="hr-HR" sz="1400" b="1" i="1" dirty="0"/>
          </a:p>
        </p:txBody>
      </p:sp>
    </p:spTree>
    <p:extLst>
      <p:ext uri="{BB962C8B-B14F-4D97-AF65-F5344CB8AC3E}">
        <p14:creationId xmlns:p14="http://schemas.microsoft.com/office/powerpoint/2010/main" val="62919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70</TotalTime>
  <Words>159</Words>
  <Application>Microsoft Office PowerPoint</Application>
  <PresentationFormat>Prikaz na zaslonu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7" baseType="lpstr">
      <vt:lpstr>Austin</vt:lpstr>
      <vt:lpstr>NOVOSTI O UVOĐENJU EURA OD 05. RUJNA 2022.</vt:lpstr>
      <vt:lpstr>UVOĐENJE EURA OD 05.09.2022.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NOVOSTI VAŽNE ZA POSLOVANJE</dc:title>
  <dc:creator>LENOVO</dc:creator>
  <cp:lastModifiedBy>LENOVO</cp:lastModifiedBy>
  <cp:revision>6</cp:revision>
  <dcterms:created xsi:type="dcterms:W3CDTF">2022-07-06T12:44:41Z</dcterms:created>
  <dcterms:modified xsi:type="dcterms:W3CDTF">2022-07-06T13:55:41Z</dcterms:modified>
</cp:coreProperties>
</file>